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5" r:id="rId3"/>
    <p:sldId id="286" r:id="rId4"/>
    <p:sldId id="268" r:id="rId5"/>
    <p:sldId id="273" r:id="rId6"/>
    <p:sldId id="258" r:id="rId7"/>
    <p:sldId id="259" r:id="rId8"/>
    <p:sldId id="288" r:id="rId9"/>
    <p:sldId id="260" r:id="rId10"/>
    <p:sldId id="261" r:id="rId11"/>
    <p:sldId id="278" r:id="rId12"/>
    <p:sldId id="262" r:id="rId13"/>
    <p:sldId id="275" r:id="rId14"/>
    <p:sldId id="265" r:id="rId15"/>
    <p:sldId id="263" r:id="rId16"/>
    <p:sldId id="279" r:id="rId17"/>
    <p:sldId id="280" r:id="rId18"/>
    <p:sldId id="281" r:id="rId19"/>
    <p:sldId id="264" r:id="rId20"/>
    <p:sldId id="282" r:id="rId21"/>
    <p:sldId id="283" r:id="rId22"/>
    <p:sldId id="266" r:id="rId23"/>
    <p:sldId id="267" r:id="rId24"/>
    <p:sldId id="269" r:id="rId25"/>
    <p:sldId id="289" r:id="rId26"/>
    <p:sldId id="290" r:id="rId27"/>
    <p:sldId id="276" r:id="rId28"/>
    <p:sldId id="277" r:id="rId29"/>
    <p:sldId id="270" r:id="rId30"/>
    <p:sldId id="287" r:id="rId31"/>
    <p:sldId id="274" r:id="rId32"/>
    <p:sldId id="2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AAF"/>
    <a:srgbClr val="F9B3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73DC3-4C5B-DE4C-83EC-FFD4B412C7C5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81786-100D-7246-B172-04A506A68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Avenir Light" charset="0"/>
                <a:ea typeface="Avenir Light" charset="0"/>
                <a:cs typeface="Avenir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0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5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1pPr>
            <a:lvl2pPr marL="4572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2pPr>
            <a:lvl3pPr marL="9144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3pPr>
            <a:lvl4pPr marL="13716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4pPr>
            <a:lvl5pPr marL="18288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5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2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ithub.com/username/path/to/your/repository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it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By Nadia Lucas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EPIC Orientation 2018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Terminology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Repository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 or remote store of the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Working Copy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local, editable copy of our project that we can work 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File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single file in our project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Version/revision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record of the contents of our project at a point in time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Change/diff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difference between two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Head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current version</a:t>
            </a:r>
          </a:p>
        </p:txBody>
      </p:sp>
    </p:spTree>
    <p:extLst>
      <p:ext uri="{BB962C8B-B14F-4D97-AF65-F5344CB8AC3E}">
        <p14:creationId xmlns:p14="http://schemas.microsoft.com/office/powerpoint/2010/main" val="2467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store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stores snapshots of a project at different points in time in a </a:t>
            </a:r>
            <a:r>
              <a:rPr lang="en-US" dirty="0" smtClean="0">
                <a:solidFill>
                  <a:srgbClr val="EDAAAF"/>
                </a:solidFill>
              </a:rPr>
              <a:t>log</a:t>
            </a:r>
          </a:p>
          <a:p>
            <a:endParaRPr lang="en-US" dirty="0"/>
          </a:p>
          <a:p>
            <a:r>
              <a:rPr lang="en-US" dirty="0" smtClean="0"/>
              <a:t>Each snapshot is called a </a:t>
            </a:r>
            <a:r>
              <a:rPr lang="en-US" dirty="0" smtClean="0">
                <a:solidFill>
                  <a:srgbClr val="EDAAAF"/>
                </a:solidFill>
              </a:rPr>
              <a:t>commit</a:t>
            </a:r>
            <a:r>
              <a:rPr lang="en-US" dirty="0" smtClean="0"/>
              <a:t> </a:t>
            </a:r>
            <a:endParaRPr lang="en-US" dirty="0" smtClean="0">
              <a:solidFill>
                <a:srgbClr val="EDAAAF"/>
              </a:solidFill>
            </a:endParaRPr>
          </a:p>
          <a:p>
            <a:endParaRPr lang="en-US" dirty="0"/>
          </a:p>
          <a:p>
            <a:r>
              <a:rPr lang="en-US" dirty="0" smtClean="0"/>
              <a:t>A visual representation of the entirety of a project is the </a:t>
            </a:r>
          </a:p>
          <a:p>
            <a:r>
              <a:rPr lang="en-US" dirty="0" smtClean="0">
                <a:solidFill>
                  <a:srgbClr val="EDAAAF"/>
                </a:solidFill>
              </a:rPr>
              <a:t>object graph</a:t>
            </a:r>
          </a:p>
        </p:txBody>
      </p:sp>
    </p:spTree>
    <p:extLst>
      <p:ext uri="{BB962C8B-B14F-4D97-AF65-F5344CB8AC3E}">
        <p14:creationId xmlns:p14="http://schemas.microsoft.com/office/powerpoint/2010/main" val="4699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object graph (Directed Acyclic Graph)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026" name="Picture 2" descr="https://ocw.mit.edu/ans7870/6/6.005/s16/classes/05-version-control/figures/hello-git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00" y="1825625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5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3"/>
            <a:ext cx="10515600" cy="1325563"/>
          </a:xfrm>
        </p:spPr>
        <p:txBody>
          <a:bodyPr/>
          <a:lstStyle/>
          <a:p>
            <a:r>
              <a:rPr lang="en-US" dirty="0" smtClean="0"/>
              <a:t>What does this look like in the wild?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1675" b="438"/>
          <a:stretch/>
        </p:blipFill>
        <p:spPr>
          <a:xfrm>
            <a:off x="564619" y="1319005"/>
            <a:ext cx="9865256" cy="5538995"/>
          </a:xfrm>
        </p:spPr>
      </p:pic>
      <p:sp>
        <p:nvSpPr>
          <p:cNvPr id="5" name="TextBox 4"/>
          <p:cNvSpPr txBox="1"/>
          <p:nvPr/>
        </p:nvSpPr>
        <p:spPr>
          <a:xfrm>
            <a:off x="-1771650" y="565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Copy the object graph on your local machine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Every repository comes with an object graph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these start in the remote repository and must be copied to your local machine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is done through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cloning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the repository on your local machine</a:t>
            </a:r>
          </a:p>
          <a:p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clone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www.github.com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/username/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/to/your/repository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Adding a commit to the object graph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add .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will add all changes made to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staging area</a:t>
            </a:r>
            <a:r>
              <a:rPr lang="en-US" dirty="0">
                <a:solidFill>
                  <a:srgbClr val="EDAAAF"/>
                </a:solidFill>
              </a:rPr>
              <a:t>	</a:t>
            </a:r>
            <a:endParaRPr lang="en-US" dirty="0" smtClean="0">
              <a:solidFill>
                <a:srgbClr val="EDAAAF"/>
              </a:solidFill>
            </a:endParaRPr>
          </a:p>
          <a:p>
            <a:endParaRPr lang="en-US" dirty="0">
              <a:solidFill>
                <a:srgbClr val="EDAAAF"/>
              </a:solidFill>
            </a:endParaRPr>
          </a:p>
          <a:p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add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filepath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/to/specific/file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This will add only specific changes made to a </a:t>
            </a:r>
            <a:r>
              <a:rPr lang="en-US" dirty="0" smtClean="0">
                <a:solidFill>
                  <a:srgbClr val="EDAAAF"/>
                </a:solidFill>
              </a:rPr>
              <a:t>staging area	</a:t>
            </a:r>
          </a:p>
          <a:p>
            <a:endParaRPr lang="en-US" dirty="0">
              <a:solidFill>
                <a:srgbClr val="EDAAAF"/>
              </a:solidFill>
            </a:endParaRPr>
          </a:p>
          <a:p>
            <a:r>
              <a:rPr lang="en-US" dirty="0">
                <a:solidFill>
                  <a:srgbClr val="EDAAAF"/>
                </a:solidFill>
              </a:rPr>
              <a:t>s</a:t>
            </a:r>
            <a:r>
              <a:rPr lang="en-US" dirty="0" smtClean="0">
                <a:solidFill>
                  <a:srgbClr val="EDAAAF"/>
                </a:solidFill>
              </a:rPr>
              <a:t>taging area: </a:t>
            </a:r>
            <a:r>
              <a:rPr lang="en-US" dirty="0" smtClean="0"/>
              <a:t>a proto-commit where we build up a snapshot of the commit itself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add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2" descr="https://ocw.mit.edu/ans7870/6/6.005/s16/classes/05-version-control/figures/hello-git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1910556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586163" y="2428875"/>
            <a:ext cx="1600200" cy="1657350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67150" y="2657475"/>
            <a:ext cx="1157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Modified: 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file.txt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Added:</a:t>
            </a:r>
          </a:p>
          <a:p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h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ello.txt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commit to the object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 smtClean="0"/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commit </a:t>
            </a:r>
            <a:r>
              <a:rPr lang="mr-IN" sz="20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m “some message to describe commit”</a:t>
            </a:r>
          </a:p>
          <a:p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This sets in stone the commit as it is </a:t>
            </a:r>
            <a:r>
              <a:rPr lang="en-US" dirty="0">
                <a:solidFill>
                  <a:srgbClr val="EDAAAF"/>
                </a:solidFill>
              </a:rPr>
              <a:t>added to the object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commit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54141" y="2136606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06540" y="2228851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1939131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415088" y="1939131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15088" y="2013857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33775" y="2868393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2121" y="3452336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9269" y="2686049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3523581" y="3017088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9" idx="2"/>
          </p:cNvCxnSpPr>
          <p:nvPr/>
        </p:nvCxnSpPr>
        <p:spPr>
          <a:xfrm rot="5400000" flipH="1" flipV="1">
            <a:off x="4084946" y="2399199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</p:cNvCxnSpPr>
          <p:nvPr/>
        </p:nvCxnSpPr>
        <p:spPr>
          <a:xfrm>
            <a:off x="5559030" y="2457450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Pushing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commit, we have now added to the object graph on our local history. However, this doesn't end up in our remote history unless we push it up there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push origin branch-name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push, the remote object graph now matches the local object graph on our computer</a:t>
            </a:r>
          </a:p>
        </p:txBody>
      </p:sp>
    </p:spTree>
    <p:extLst>
      <p:ext uri="{BB962C8B-B14F-4D97-AF65-F5344CB8AC3E}">
        <p14:creationId xmlns:p14="http://schemas.microsoft.com/office/powerpoint/2010/main" val="85288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tool to manage the history of code</a:t>
            </a:r>
          </a:p>
          <a:p>
            <a:endParaRPr lang="en-US" dirty="0"/>
          </a:p>
          <a:p>
            <a:r>
              <a:rPr lang="en-US" dirty="0" smtClean="0"/>
              <a:t>A revision control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401366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3765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62313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262313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346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6494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370806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9" idx="2"/>
          </p:cNvCxnSpPr>
          <p:nvPr/>
        </p:nvCxnSpPr>
        <p:spPr>
          <a:xfrm rot="5400000" flipH="1" flipV="1">
            <a:off x="932171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</p:cNvCxnSpPr>
          <p:nvPr/>
        </p:nvCxnSpPr>
        <p:spPr>
          <a:xfrm>
            <a:off x="2406255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017" y="1687745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c 27"/>
          <p:cNvSpPr/>
          <p:nvPr/>
        </p:nvSpPr>
        <p:spPr>
          <a:xfrm>
            <a:off x="8284370" y="1021307"/>
            <a:ext cx="1957387" cy="1120775"/>
          </a:xfrm>
          <a:prstGeom prst="arc">
            <a:avLst>
              <a:gd name="adj1" fmla="val 871712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9490603" y="1595343"/>
            <a:ext cx="1542650" cy="103975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1793182">
            <a:off x="8247603" y="4256454"/>
            <a:ext cx="1542650" cy="1039757"/>
          </a:xfrm>
          <a:prstGeom prst="arc">
            <a:avLst>
              <a:gd name="adj1" fmla="val 16200000"/>
              <a:gd name="adj2" fmla="val 25953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0241757" y="2130300"/>
            <a:ext cx="1542650" cy="1039757"/>
          </a:xfrm>
          <a:prstGeom prst="arc">
            <a:avLst>
              <a:gd name="adj1" fmla="val 16200000"/>
              <a:gd name="adj2" fmla="val 34261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0561502" y="3109885"/>
            <a:ext cx="1542650" cy="1039757"/>
          </a:xfrm>
          <a:prstGeom prst="arc">
            <a:avLst>
              <a:gd name="adj1" fmla="val 16200000"/>
              <a:gd name="adj2" fmla="val 5341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3049721">
            <a:off x="8069210" y="2130301"/>
            <a:ext cx="1542650" cy="1039757"/>
          </a:xfrm>
          <a:prstGeom prst="arc">
            <a:avLst>
              <a:gd name="adj1" fmla="val 16200000"/>
              <a:gd name="adj2" fmla="val 23592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2719612">
            <a:off x="8770879" y="5165767"/>
            <a:ext cx="1542650" cy="1039757"/>
          </a:xfrm>
          <a:prstGeom prst="arc">
            <a:avLst>
              <a:gd name="adj1" fmla="val 1406240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2719612">
            <a:off x="7900664" y="3145989"/>
            <a:ext cx="1542650" cy="1039757"/>
          </a:xfrm>
          <a:prstGeom prst="arc">
            <a:avLst>
              <a:gd name="adj1" fmla="val 14062404"/>
              <a:gd name="adj2" fmla="val 27761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10952954" y="4170515"/>
            <a:ext cx="750352" cy="1889441"/>
          </a:xfrm>
          <a:prstGeom prst="arc">
            <a:avLst>
              <a:gd name="adj1" fmla="val 16200000"/>
              <a:gd name="adj2" fmla="val 4014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9542220">
            <a:off x="9568345" y="5355740"/>
            <a:ext cx="2084077" cy="1333430"/>
          </a:xfrm>
          <a:prstGeom prst="arc">
            <a:avLst>
              <a:gd name="adj1" fmla="val 10886672"/>
              <a:gd name="adj2" fmla="val 5025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72270" y="5722490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local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1746" y="5722489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remote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397978" y="3883900"/>
            <a:ext cx="25141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167915" y="3378615"/>
            <a:ext cx="161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01366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53765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7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3262313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62313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000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346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426494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16200000" flipV="1">
            <a:off x="370806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12" idx="2"/>
          </p:cNvCxnSpPr>
          <p:nvPr/>
        </p:nvCxnSpPr>
        <p:spPr>
          <a:xfrm rot="5400000" flipH="1" flipV="1">
            <a:off x="932171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6"/>
          </p:cNvCxnSpPr>
          <p:nvPr/>
        </p:nvCxnSpPr>
        <p:spPr>
          <a:xfrm>
            <a:off x="2406255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83453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435852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18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00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9144400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144400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3087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71433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308581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Curved Connector 23"/>
          <p:cNvCxnSpPr/>
          <p:nvPr/>
        </p:nvCxnSpPr>
        <p:spPr>
          <a:xfrm rot="16200000" flipV="1">
            <a:off x="6252893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endCxn id="23" idx="2"/>
          </p:cNvCxnSpPr>
          <p:nvPr/>
        </p:nvCxnSpPr>
        <p:spPr>
          <a:xfrm rot="5400000" flipH="1" flipV="1">
            <a:off x="6814258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3" idx="6"/>
          </p:cNvCxnSpPr>
          <p:nvPr/>
        </p:nvCxnSpPr>
        <p:spPr>
          <a:xfrm>
            <a:off x="8288342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8284370" y="1021307"/>
            <a:ext cx="1957387" cy="1120775"/>
          </a:xfrm>
          <a:prstGeom prst="arc">
            <a:avLst>
              <a:gd name="adj1" fmla="val 1091103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9490603" y="1595343"/>
            <a:ext cx="1542650" cy="103975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1793182">
            <a:off x="8247603" y="4256454"/>
            <a:ext cx="1542650" cy="1039757"/>
          </a:xfrm>
          <a:prstGeom prst="arc">
            <a:avLst>
              <a:gd name="adj1" fmla="val 16200000"/>
              <a:gd name="adj2" fmla="val 208715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0241757" y="2130300"/>
            <a:ext cx="1542650" cy="1039757"/>
          </a:xfrm>
          <a:prstGeom prst="arc">
            <a:avLst>
              <a:gd name="adj1" fmla="val 16200000"/>
              <a:gd name="adj2" fmla="val 34261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0561502" y="3109885"/>
            <a:ext cx="1542650" cy="1039757"/>
          </a:xfrm>
          <a:prstGeom prst="arc">
            <a:avLst>
              <a:gd name="adj1" fmla="val 16200000"/>
              <a:gd name="adj2" fmla="val 5341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3049721">
            <a:off x="5467824" y="1846005"/>
            <a:ext cx="1542650" cy="1039757"/>
          </a:xfrm>
          <a:prstGeom prst="arc">
            <a:avLst>
              <a:gd name="adj1" fmla="val 16200000"/>
              <a:gd name="adj2" fmla="val 23592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2719612">
            <a:off x="8770879" y="5165767"/>
            <a:ext cx="1542650" cy="1039757"/>
          </a:xfrm>
          <a:prstGeom prst="arc">
            <a:avLst>
              <a:gd name="adj1" fmla="val 1406240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2719612">
            <a:off x="5268513" y="2849241"/>
            <a:ext cx="1542650" cy="1039757"/>
          </a:xfrm>
          <a:prstGeom prst="arc">
            <a:avLst>
              <a:gd name="adj1" fmla="val 14062404"/>
              <a:gd name="adj2" fmla="val 27761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10952954" y="4170515"/>
            <a:ext cx="750352" cy="1889441"/>
          </a:xfrm>
          <a:prstGeom prst="arc">
            <a:avLst>
              <a:gd name="adj1" fmla="val 16200000"/>
              <a:gd name="adj2" fmla="val 4014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rot="9542220">
            <a:off x="9568345" y="5355740"/>
            <a:ext cx="2084077" cy="1333430"/>
          </a:xfrm>
          <a:prstGeom prst="arc">
            <a:avLst>
              <a:gd name="adj1" fmla="val 10886672"/>
              <a:gd name="adj2" fmla="val 5025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1865515">
            <a:off x="6059776" y="3843655"/>
            <a:ext cx="2279431" cy="943085"/>
          </a:xfrm>
          <a:prstGeom prst="arc">
            <a:avLst>
              <a:gd name="adj1" fmla="val 1085831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21136823">
            <a:off x="6056532" y="1151557"/>
            <a:ext cx="2279431" cy="943085"/>
          </a:xfrm>
          <a:prstGeom prst="arc">
            <a:avLst>
              <a:gd name="adj1" fmla="val 1085831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72270" y="5722490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local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1746" y="5722489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remote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2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Pulling (Merging)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Sometimes if you work on a branch in parallel with another developer, you may need to pull work from the remote object graph down to your own local machine</a:t>
            </a:r>
          </a:p>
          <a:p>
            <a:endParaRPr lang="en-US" dirty="0" smtClean="0"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pull origin branch-name</a:t>
            </a:r>
          </a:p>
          <a:p>
            <a:pPr marL="0" indent="0">
              <a:buNone/>
            </a:pPr>
            <a:endParaRPr lang="en-US" sz="20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Why do you have to update the object graph manually?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want your local copy of the object graph to be a work in progress and don’t want to worry if your local changes will break the code as a whole.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Branching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Oftentimes when you work on a project with multiple developers, you may not want to be constantly pushing and pulling both your versions of the code to the project at the same time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branch will take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snapshot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of the object history at a certain point in time and let you work on 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1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Merging Branches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a branch is fully ready for deployment, it can be merged with another branch. General practice is to use the master branch as a baseline.</a:t>
            </a:r>
          </a:p>
          <a:p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Developers will generally check out a branch as a snapshot of master, work on a feature and then merge their branch back in with master.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is done through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pull request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 A pull request is where you stage a branch for merge with master and 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 remote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you have a team member working on some code on a different branch and you would like to check it out. Your local repository doesn’t know of that branch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smtClean="0"/>
              <a:t> fetch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78" y="693738"/>
            <a:ext cx="6092072" cy="5811838"/>
          </a:xfrm>
        </p:spPr>
      </p:pic>
    </p:spTree>
    <p:extLst>
      <p:ext uri="{BB962C8B-B14F-4D97-AF65-F5344CB8AC3E}">
        <p14:creationId xmlns:p14="http://schemas.microsoft.com/office/powerpoint/2010/main" val="2549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3"/>
            <a:ext cx="10515600" cy="1325563"/>
          </a:xfrm>
        </p:spPr>
        <p:txBody>
          <a:bodyPr/>
          <a:lstStyle/>
          <a:p>
            <a:r>
              <a:rPr lang="en-US" dirty="0" smtClean="0"/>
              <a:t>Let’s go back to our 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1675" b="438"/>
          <a:stretch/>
        </p:blipFill>
        <p:spPr>
          <a:xfrm>
            <a:off x="564619" y="1319005"/>
            <a:ext cx="9865256" cy="5538995"/>
          </a:xfrm>
        </p:spPr>
      </p:pic>
      <p:sp>
        <p:nvSpPr>
          <p:cNvPr id="5" name="TextBox 4"/>
          <p:cNvSpPr txBox="1"/>
          <p:nvPr/>
        </p:nvSpPr>
        <p:spPr>
          <a:xfrm>
            <a:off x="-1771650" y="565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Merge Conflict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7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Disaster Management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Undo all changes made in a specific commit and brings the head of the branch to one earlier than specified commit</a:t>
            </a:r>
            <a:endParaRPr lang="en-US" dirty="0"/>
          </a:p>
          <a:p>
            <a:endParaRPr lang="en-US" dirty="0"/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revert &lt;commit&gt;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Cherry pick a commit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online hosting platform for projects that use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There are many other hosting platforms like </a:t>
            </a:r>
            <a:r>
              <a:rPr lang="en-US" dirty="0" err="1" smtClean="0"/>
              <a:t>Gitlab</a:t>
            </a:r>
            <a:r>
              <a:rPr lang="en-US" dirty="0" smtClean="0"/>
              <a:t> and </a:t>
            </a:r>
            <a:r>
              <a:rPr lang="en-US" dirty="0" err="1" smtClean="0"/>
              <a:t>Bitbucket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Now you’re smarter than Fox News!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73" y="1825625"/>
            <a:ext cx="7741454" cy="4351338"/>
          </a:xfrm>
        </p:spPr>
      </p:pic>
    </p:spTree>
    <p:extLst>
      <p:ext uri="{BB962C8B-B14F-4D97-AF65-F5344CB8AC3E}">
        <p14:creationId xmlns:p14="http://schemas.microsoft.com/office/powerpoint/2010/main" val="15509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Why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?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22" y="1171574"/>
            <a:ext cx="3951741" cy="5580339"/>
          </a:xfrm>
        </p:spPr>
      </p:pic>
    </p:spTree>
    <p:extLst>
      <p:ext uri="{BB962C8B-B14F-4D97-AF65-F5344CB8AC3E}">
        <p14:creationId xmlns:p14="http://schemas.microsoft.com/office/powerpoint/2010/main" val="18285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90" y="1690688"/>
            <a:ext cx="4785219" cy="4819645"/>
          </a:xfrm>
        </p:spPr>
      </p:pic>
    </p:spTree>
    <p:extLst>
      <p:ext uri="{BB962C8B-B14F-4D97-AF65-F5344CB8AC3E}">
        <p14:creationId xmlns:p14="http://schemas.microsoft.com/office/powerpoint/2010/main" val="1820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Motivation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Common Programming Practices and some Quick Fixes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one developer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101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at different snapshots in time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Different names for each version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from different locations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laptop or desktop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Save after every work session and specify which machine you worked from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Backing up work to the cloud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Pick snapshots in time where code is at a good point to push up to the cloud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Reverting fatally flawed code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log of change histories would make this easy, with timestamps and a descriptor of what changes were made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6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multiple developers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Multiple people working on different features of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One could write code that affects another person’s feature</a:t>
            </a:r>
          </a:p>
          <a:p>
            <a:pPr lvl="2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E.g. cleaning an upstream variable that a collaborator uses downstream</a:t>
            </a:r>
          </a:p>
          <a:p>
            <a:pPr lvl="2"/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Two developers working on the same feature in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would need to keep a log of who is making what change so edits can be merged together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72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familiar version control system that </a:t>
            </a:r>
            <a:r>
              <a:rPr lang="en-US" dirty="0" smtClean="0">
                <a:solidFill>
                  <a:srgbClr val="EDAAAF"/>
                </a:solidFill>
              </a:rPr>
              <a:t>automatically</a:t>
            </a:r>
            <a:r>
              <a:rPr lang="en-US" dirty="0" smtClean="0"/>
              <a:t> backs up all work to a single cloud storage location</a:t>
            </a:r>
          </a:p>
          <a:p>
            <a:endParaRPr lang="en-US" dirty="0"/>
          </a:p>
          <a:p>
            <a:r>
              <a:rPr lang="en-US" dirty="0" smtClean="0"/>
              <a:t>This could be problematic if someone is working on a feature and wants to continuously save without having run some code that might affect someone else’s feature</a:t>
            </a:r>
          </a:p>
          <a:p>
            <a:endParaRPr lang="en-US" dirty="0"/>
          </a:p>
          <a:p>
            <a:r>
              <a:rPr lang="en-US" dirty="0" smtClean="0"/>
              <a:t>It also creates confusion as to who has edited what and exactly what changes are made from version to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293937"/>
            <a:ext cx="10515600" cy="267811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Luckily there is something that does this automatically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Let’s venture out to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to see how it works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13209</TotalTime>
  <Words>882</Words>
  <Application>Microsoft Macintosh PowerPoint</Application>
  <PresentationFormat>Widescreen</PresentationFormat>
  <Paragraphs>147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Avenir Light</vt:lpstr>
      <vt:lpstr>Calibri</vt:lpstr>
      <vt:lpstr>Calibri Light</vt:lpstr>
      <vt:lpstr>Courier New</vt:lpstr>
      <vt:lpstr>Arial</vt:lpstr>
      <vt:lpstr>Office Theme</vt:lpstr>
      <vt:lpstr>Git</vt:lpstr>
      <vt:lpstr>Git</vt:lpstr>
      <vt:lpstr>Github</vt:lpstr>
      <vt:lpstr>Version Control</vt:lpstr>
      <vt:lpstr>Motivation</vt:lpstr>
      <vt:lpstr>Version Control – one developer</vt:lpstr>
      <vt:lpstr>Version Control – multiple developers</vt:lpstr>
      <vt:lpstr>Dropbox</vt:lpstr>
      <vt:lpstr>Luckily there is something that does this automatically – Let’s venture out to Github to see how it works</vt:lpstr>
      <vt:lpstr>Git Terminology</vt:lpstr>
      <vt:lpstr>How does Git store data?</vt:lpstr>
      <vt:lpstr>The object graph (Directed Acyclic Graph)</vt:lpstr>
      <vt:lpstr>What does this look like in the wild?</vt:lpstr>
      <vt:lpstr>Copy the object graph on your local machine</vt:lpstr>
      <vt:lpstr>Adding a commit to the object graph</vt:lpstr>
      <vt:lpstr>git add</vt:lpstr>
      <vt:lpstr>Adding a commit to the object graph</vt:lpstr>
      <vt:lpstr>git commit</vt:lpstr>
      <vt:lpstr>Pushing</vt:lpstr>
      <vt:lpstr>git push</vt:lpstr>
      <vt:lpstr>git push</vt:lpstr>
      <vt:lpstr>Pulling (Merging)</vt:lpstr>
      <vt:lpstr>Branching</vt:lpstr>
      <vt:lpstr>Merging Branches</vt:lpstr>
      <vt:lpstr>Fetch remote branches</vt:lpstr>
      <vt:lpstr>PowerPoint Presentation</vt:lpstr>
      <vt:lpstr>Let’s go back to our log</vt:lpstr>
      <vt:lpstr>Merge Conflict</vt:lpstr>
      <vt:lpstr>Disaster Management</vt:lpstr>
      <vt:lpstr>Forking</vt:lpstr>
      <vt:lpstr>Now you’re smarter than Fox News!</vt:lpstr>
      <vt:lpstr>Why Github?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Microsoft Office User</dc:creator>
  <cp:lastModifiedBy>Microsoft Office User</cp:lastModifiedBy>
  <cp:revision>56</cp:revision>
  <dcterms:created xsi:type="dcterms:W3CDTF">2018-08-07T18:18:53Z</dcterms:created>
  <dcterms:modified xsi:type="dcterms:W3CDTF">2018-08-16T22:28:47Z</dcterms:modified>
</cp:coreProperties>
</file>